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712" r:id="rId2"/>
    <p:sldId id="753" r:id="rId3"/>
    <p:sldId id="729" r:id="rId4"/>
    <p:sldId id="733" r:id="rId5"/>
    <p:sldId id="734" r:id="rId6"/>
    <p:sldId id="748" r:id="rId7"/>
    <p:sldId id="735" r:id="rId8"/>
    <p:sldId id="737" r:id="rId9"/>
    <p:sldId id="736" r:id="rId10"/>
    <p:sldId id="750" r:id="rId11"/>
    <p:sldId id="751" r:id="rId12"/>
    <p:sldId id="741" r:id="rId13"/>
    <p:sldId id="742" r:id="rId14"/>
    <p:sldId id="743" r:id="rId15"/>
    <p:sldId id="744" r:id="rId16"/>
    <p:sldId id="752" r:id="rId17"/>
  </p:sldIdLst>
  <p:sldSz cx="9906000" cy="6858000" type="A4"/>
  <p:notesSz cx="7010400" cy="9296400"/>
  <p:defaultTextStyle>
    <a:defPPr>
      <a:defRPr lang="en-US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66CC"/>
    <a:srgbClr val="00FFCC"/>
    <a:srgbClr val="FF9900"/>
    <a:srgbClr val="66FF33"/>
    <a:srgbClr val="0066FF"/>
    <a:srgbClr val="B0DD7F"/>
    <a:srgbClr val="9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9428" autoAdjust="0"/>
  </p:normalViewPr>
  <p:slideViewPr>
    <p:cSldViewPr snapToGrid="0">
      <p:cViewPr>
        <p:scale>
          <a:sx n="75" d="100"/>
          <a:sy n="75" d="100"/>
        </p:scale>
        <p:origin x="-324" y="-864"/>
      </p:cViewPr>
      <p:guideLst>
        <p:guide orient="horz" pos="1321"/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3936" y="-84"/>
      </p:cViewPr>
      <p:guideLst>
        <p:guide orient="horz" pos="2925"/>
        <p:guide orient="horz" pos="2928"/>
        <p:guide pos="2205"/>
        <p:guide pos="220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&#1061;&#1072;&#1073;&#1072;&#1088;&#1086;&#1074;\&#1056;&#1054;&#1057;&#1058;&#1045;&#1061;&#1053;&#1040;&#1044;&#1047;&#1054;&#1056;\&#1044;&#1054;&#1050;&#1051;&#1040;&#1044;%202023\&#1050;%20&#1076;&#1086;&#1082;&#1083;&#1072;&#1076;&#1091;%20&#1056;&#1058;&#1053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1;&#1072;&#1073;&#1072;&#1088;&#1086;&#1074;\&#1056;&#1054;&#1057;&#1058;&#1045;&#1061;&#1053;&#1040;&#1044;&#1047;&#1054;&#1056;\&#1044;&#1054;&#1050;&#1051;&#1040;&#1044;%202023\&#1050;%20&#1076;&#1086;&#1082;&#1083;&#1072;&#1076;&#1091;%20&#1056;&#1058;&#1053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61;&#1072;&#1073;&#1072;&#1088;&#1086;&#1074;\&#1056;&#1054;&#1057;&#1058;&#1045;&#1061;&#1053;&#1040;&#1044;&#1047;&#1054;&#1056;\&#1044;&#1054;&#1050;&#1051;&#1040;&#1044;%202023\&#1050;%20&#1076;&#1086;&#1082;&#1083;&#1072;&#1076;&#1091;%20&#1056;&#1058;&#1053;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&#1061;&#1072;&#1073;&#1072;&#1088;&#1086;&#1074;\&#1056;&#1054;&#1057;&#1058;&#1045;&#1061;&#1053;&#1040;&#1044;&#1047;&#1054;&#1056;\&#1044;&#1054;&#1050;&#1051;&#1040;&#1044;%202023\&#1050;%20&#1076;&#1086;&#1082;&#1083;&#1072;&#1076;&#1091;%20&#1056;&#1058;&#105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Лист1!$B$5:$F$5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Лист1!$B$6:$F$6</c:f>
              <c:numCache>
                <c:formatCode>General</c:formatCode>
                <c:ptCount val="5"/>
                <c:pt idx="0">
                  <c:v>10920</c:v>
                </c:pt>
                <c:pt idx="1">
                  <c:v>10870</c:v>
                </c:pt>
                <c:pt idx="2">
                  <c:v>10970</c:v>
                </c:pt>
                <c:pt idx="3">
                  <c:v>10950</c:v>
                </c:pt>
                <c:pt idx="4">
                  <c:v>11040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111821312"/>
        <c:axId val="108414656"/>
      </c:barChart>
      <c:catAx>
        <c:axId val="111821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08414656"/>
        <c:crosses val="autoZero"/>
        <c:auto val="1"/>
        <c:lblAlgn val="ctr"/>
        <c:lblOffset val="100"/>
        <c:noMultiLvlLbl val="0"/>
      </c:catAx>
      <c:valAx>
        <c:axId val="1084146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8213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853893263342076E-3"/>
          <c:y val="0"/>
          <c:w val="0.60076377952755911"/>
          <c:h val="1"/>
        </c:manualLayout>
      </c:layout>
      <c:pie3DChart>
        <c:varyColors val="1"/>
        <c:ser>
          <c:idx val="0"/>
          <c:order val="0"/>
          <c:explosion val="26"/>
          <c:dPt>
            <c:idx val="0"/>
            <c:bubble3D val="0"/>
          </c:dPt>
          <c:dPt>
            <c:idx val="1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Lbls>
            <c:dLbl>
              <c:idx val="0"/>
              <c:layout>
                <c:manualLayout>
                  <c:x val="0.16675273403324589"/>
                  <c:y val="-0.11552078402589781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603565179352581E-2"/>
                  <c:y val="-1.4860042229325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1509733158355206E-3"/>
                  <c:y val="-1.45279871220058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3683234908136483E-2"/>
                  <c:y val="-2.90167942233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Лист1!$A$15:$A$21</c:f>
              <c:strCache>
                <c:ptCount val="7"/>
                <c:pt idx="0">
                  <c:v>Площадка промзоны № 1</c:v>
                </c:pt>
                <c:pt idx="1">
                  <c:v>Площадка промзоны № 2</c:v>
                </c:pt>
                <c:pt idx="2">
                  <c:v>Площадка хлораторной ВОС-1 цеха № 19</c:v>
                </c:pt>
                <c:pt idx="3">
                  <c:v>Площадка водозаборной станции 1-го подъёма цеха № 19</c:v>
                </c:pt>
                <c:pt idx="4">
                  <c:v>Сталелитейный цех № 2</c:v>
                </c:pt>
                <c:pt idx="5">
                  <c:v>Цех специальных видов литья № 31</c:v>
                </c:pt>
                <c:pt idx="6">
                  <c:v>Гальванический цех № 6</c:v>
                </c:pt>
              </c:strCache>
            </c:strRef>
          </c:cat>
          <c:val>
            <c:numRef>
              <c:f>Лист1!$B$15:$B$21</c:f>
              <c:numCache>
                <c:formatCode>General</c:formatCode>
                <c:ptCount val="7"/>
                <c:pt idx="0">
                  <c:v>402</c:v>
                </c:pt>
                <c:pt idx="1">
                  <c:v>12</c:v>
                </c:pt>
                <c:pt idx="2">
                  <c:v>5</c:v>
                </c:pt>
                <c:pt idx="3">
                  <c:v>1</c:v>
                </c:pt>
                <c:pt idx="4">
                  <c:v>22</c:v>
                </c:pt>
                <c:pt idx="5">
                  <c:v>13</c:v>
                </c:pt>
                <c:pt idx="6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4713484251968503"/>
          <c:y val="0.12408702574003258"/>
          <c:w val="0.45130750259605401"/>
          <c:h val="0.6776689837837262"/>
        </c:manualLayout>
      </c:layout>
      <c:overlay val="0"/>
      <c:txPr>
        <a:bodyPr/>
        <a:lstStyle/>
        <a:p>
          <a:pPr rtl="0">
            <a:defRPr sz="1500" kern="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Лист1!$A$41</c:f>
              <c:strCache>
                <c:ptCount val="1"/>
                <c:pt idx="0">
                  <c:v>Общее количество экспертиз промышленной безопасности</c:v>
                </c:pt>
              </c:strCache>
            </c:strRef>
          </c:tx>
          <c:invertIfNegative val="0"/>
          <c:cat>
            <c:numRef>
              <c:f>Лист1!$B$40:$F$40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Лист1!$B$41:$F$41</c:f>
              <c:numCache>
                <c:formatCode>General</c:formatCode>
                <c:ptCount val="5"/>
                <c:pt idx="0">
                  <c:v>87</c:v>
                </c:pt>
                <c:pt idx="1">
                  <c:v>66</c:v>
                </c:pt>
                <c:pt idx="2">
                  <c:v>114</c:v>
                </c:pt>
                <c:pt idx="3">
                  <c:v>78</c:v>
                </c:pt>
                <c:pt idx="4">
                  <c:v>98</c:v>
                </c:pt>
              </c:numCache>
            </c:numRef>
          </c:val>
        </c:ser>
        <c:ser>
          <c:idx val="1"/>
          <c:order val="1"/>
          <c:tx>
            <c:strRef>
              <c:f>Лист1!$A$42</c:f>
              <c:strCache>
                <c:ptCount val="1"/>
                <c:pt idx="0">
                  <c:v>Положительные заключения экспертизы промышленной безопасности</c:v>
                </c:pt>
              </c:strCache>
            </c:strRef>
          </c:tx>
          <c:invertIfNegative val="0"/>
          <c:cat>
            <c:numRef>
              <c:f>Лист1!$B$40:$F$40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Лист1!$B$42:$F$42</c:f>
              <c:numCache>
                <c:formatCode>General</c:formatCode>
                <c:ptCount val="5"/>
                <c:pt idx="0">
                  <c:v>80</c:v>
                </c:pt>
                <c:pt idx="1">
                  <c:v>64</c:v>
                </c:pt>
                <c:pt idx="2">
                  <c:v>113</c:v>
                </c:pt>
                <c:pt idx="3">
                  <c:v>78</c:v>
                </c:pt>
                <c:pt idx="4">
                  <c:v>92</c:v>
                </c:pt>
              </c:numCache>
            </c:numRef>
          </c:val>
        </c:ser>
        <c:ser>
          <c:idx val="2"/>
          <c:order val="2"/>
          <c:tx>
            <c:strRef>
              <c:f>Лист1!$A$43</c:f>
              <c:strCache>
                <c:ptCount val="1"/>
                <c:pt idx="0">
                  <c:v>Отрицательные заключения экспертизы промышленной безопасности</c:v>
                </c:pt>
              </c:strCache>
            </c:strRef>
          </c:tx>
          <c:invertIfNegative val="0"/>
          <c:cat>
            <c:numRef>
              <c:f>Лист1!$B$40:$F$40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Лист1!$B$43:$F$43</c:f>
              <c:numCache>
                <c:formatCode>General</c:formatCode>
                <c:ptCount val="5"/>
                <c:pt idx="0">
                  <c:v>7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862784"/>
        <c:axId val="108419840"/>
      </c:barChart>
      <c:catAx>
        <c:axId val="11186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08419840"/>
        <c:crosses val="autoZero"/>
        <c:auto val="1"/>
        <c:lblAlgn val="ctr"/>
        <c:lblOffset val="100"/>
        <c:noMultiLvlLbl val="0"/>
      </c:catAx>
      <c:valAx>
        <c:axId val="108419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1862784"/>
        <c:crosses val="autoZero"/>
        <c:crossBetween val="between"/>
      </c:valAx>
      <c:dTable>
        <c:showHorzBorder val="0"/>
        <c:showVertBorder val="0"/>
        <c:showOutline val="1"/>
        <c:showKeys val="1"/>
        <c:txPr>
          <a:bodyPr/>
          <a:lstStyle/>
          <a:p>
            <a:pPr rtl="0">
              <a:defRPr sz="1200"/>
            </a:pPr>
            <a:endParaRPr lang="ru-RU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512820512820513E-2"/>
          <c:y val="6.5359477124183009E-3"/>
          <c:w val="0.97179487179487178"/>
          <c:h val="0.86690305868629169"/>
        </c:manualLayout>
      </c:layout>
      <c:barChart>
        <c:barDir val="col"/>
        <c:grouping val="clustered"/>
        <c:varyColors val="0"/>
        <c:ser>
          <c:idx val="0"/>
          <c:order val="0"/>
          <c:tx>
            <c:v>Подъёмные сооружения</c:v>
          </c:tx>
          <c:invertIfNegative val="0"/>
          <c:dLbls>
            <c:dLbl>
              <c:idx val="5"/>
              <c:layout>
                <c:manualLayout>
                  <c:x val="-1.4697441025071289E-3"/>
                  <c:y val="6.955408710456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Лист1!$B$9:$G$9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Лист1!$B$10:$G$10</c:f>
              <c:numCache>
                <c:formatCode>General</c:formatCode>
                <c:ptCount val="6"/>
                <c:pt idx="0">
                  <c:v>2</c:v>
                </c:pt>
                <c:pt idx="1">
                  <c:v>11</c:v>
                </c:pt>
                <c:pt idx="2">
                  <c:v>9</c:v>
                </c:pt>
                <c:pt idx="3">
                  <c:v>12</c:v>
                </c:pt>
                <c:pt idx="4">
                  <c:v>19</c:v>
                </c:pt>
                <c:pt idx="5">
                  <c:v>25</c:v>
                </c:pt>
              </c:numCache>
            </c:numRef>
          </c:val>
        </c:ser>
        <c:ser>
          <c:idx val="1"/>
          <c:order val="1"/>
          <c:tx>
            <c:v>Лифты</c:v>
          </c:tx>
          <c:spPr>
            <a:solidFill>
              <a:schemeClr val="accent3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7.309941520467839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3099415204678393E-3"/>
                  <c:y val="-3.53107344632771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3099415204678393E-3"/>
                  <c:y val="-3.53107344632768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964912280701818E-2"/>
                  <c:y val="-7.06214689265536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1374269005847948E-3"/>
                  <c:y val="-1.0593220338983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9007193645150539E-3"/>
                  <c:y val="7.3475208544903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Лист1!$B$9:$G$9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Лист1!$B$11:$G$11</c:f>
              <c:numCache>
                <c:formatCode>General</c:formatCode>
                <c:ptCount val="6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9</c:v>
                </c:pt>
                <c:pt idx="4">
                  <c:v>10</c:v>
                </c:pt>
                <c:pt idx="5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16960768"/>
        <c:axId val="108418112"/>
      </c:barChart>
      <c:catAx>
        <c:axId val="11696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08418112"/>
        <c:crosses val="autoZero"/>
        <c:auto val="1"/>
        <c:lblAlgn val="ctr"/>
        <c:lblOffset val="100"/>
        <c:noMultiLvlLbl val="0"/>
      </c:catAx>
      <c:valAx>
        <c:axId val="108418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696076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36369291338582671"/>
          <c:y val="0.92129363731494363"/>
          <c:w val="0.33097698364627498"/>
          <c:h val="4.4400356818142826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0.0799</cdr:x>
      <cdr:y>0.43121</cdr:y>
    </cdr:from>
    <cdr:to>
      <cdr:x>0.14142</cdr:x>
      <cdr:y>0.47152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4749" y="2310690"/>
          <a:ext cx="504105" cy="2160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1076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0.27736</cdr:x>
      <cdr:y>0.54863</cdr:y>
    </cdr:from>
    <cdr:to>
      <cdr:x>0.33008</cdr:x>
      <cdr:y>0.60238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72755" y="2939898"/>
          <a:ext cx="431996" cy="288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1060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0.47016</cdr:x>
      <cdr:y>0.29477</cdr:y>
    </cdr:from>
    <cdr:to>
      <cdr:x>0.53168</cdr:x>
      <cdr:y>0.34597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52578" y="1579560"/>
          <a:ext cx="504105" cy="274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1097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0.65832</cdr:x>
      <cdr:y>0.34443</cdr:y>
    </cdr:from>
    <cdr:to>
      <cdr:x>0.71983</cdr:x>
      <cdr:y>0.39774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394383" y="1845669"/>
          <a:ext cx="504023" cy="2856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1081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0.85402</cdr:x>
      <cdr:y>0.12017</cdr:y>
    </cdr:from>
    <cdr:to>
      <cdr:x>0.91553</cdr:x>
      <cdr:y>0.17392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998003" y="643946"/>
          <a:ext cx="504022" cy="288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1104</a:t>
          </a:r>
          <a:endParaRPr lang="ru-RU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0.77515</cdr:x>
      <cdr:y>0.07349</cdr:y>
    </cdr:from>
    <cdr:to>
      <cdr:x>0.99327</cdr:x>
      <cdr:y>0.12101</cdr:y>
    </cdr:to>
    <cdr:sp macro="" textlink="">
      <cdr:nvSpPr>
        <cdr:cNvPr id="2" name="TextBox 11"/>
        <cdr:cNvSpPr txBox="1"/>
      </cdr:nvSpPr>
      <cdr:spPr>
        <a:xfrm xmlns:a="http://schemas.openxmlformats.org/drawingml/2006/main">
          <a:off x="7678669" y="428417"/>
          <a:ext cx="2160656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i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Запланировано на 2023 год</a:t>
          </a:r>
          <a:endParaRPr lang="ru-RU" sz="1200" i="1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 defTabSz="914070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 defTabSz="91407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12A323D-B5E8-4D86-835A-7E9FE8649483}" type="datetimeFigureOut">
              <a:rPr lang="ru-RU"/>
              <a:pPr>
                <a:defRPr/>
              </a:pPr>
              <a:t>06.09.2023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 defTabSz="914070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 defTabSz="91407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5D62D34-3FAC-4394-A18C-5232FDFD20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089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 defTabSz="914070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 defTabSz="91407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658F1EE-93FC-4997-BDEB-141ACE95051D}" type="datetimeFigureOut">
              <a:rPr lang="ru-RU"/>
              <a:pPr>
                <a:defRPr/>
              </a:pPr>
              <a:t>06.09.2023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7425" y="696913"/>
            <a:ext cx="503555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 defTabSz="914070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 defTabSz="91407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C6E2DB8-BF89-4EF6-A163-18ADCEF267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158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76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11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46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81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702ADB08-45B0-4FC7-BA1D-2E385B25DB89}" type="slidenum">
              <a:rPr lang="ru-RU" altLang="ru-RU">
                <a:latin typeface="Calibri" pitchFamily="34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5D11F68D-10F5-4A0C-9AE5-99307F703E17}" type="slidenum">
              <a:rPr lang="ru-RU" altLang="ru-RU">
                <a:latin typeface="Calibri" pitchFamily="34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10149298-46CC-43B4-B69A-E7BE65791CE4}" type="slidenum">
              <a:rPr lang="ru-RU" altLang="ru-RU">
                <a:latin typeface="Calibri" pitchFamily="34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D4734B8C-12F2-4833-AE4A-F3C93F341159}" type="slidenum">
              <a:rPr lang="ru-RU" altLang="ru-RU">
                <a:latin typeface="Calibri" pitchFamily="34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9835CF05-7689-45BF-8300-7762998404DA}" type="slidenum">
              <a:rPr lang="ru-RU" altLang="ru-RU">
                <a:latin typeface="Calibri" pitchFamily="34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9050225C-B2C5-414D-AC2F-132BA636EDEF}" type="slidenum">
              <a:rPr lang="ru-RU" altLang="ru-RU">
                <a:latin typeface="Calibri" pitchFamily="34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/>
          <p:cNvSpPr>
            <a:spLocks noChangeArrowheads="1"/>
          </p:cNvSpPr>
          <p:nvPr userDrawn="1"/>
        </p:nvSpPr>
        <p:spPr bwMode="auto">
          <a:xfrm>
            <a:off x="0" y="0"/>
            <a:ext cx="9906000" cy="3429000"/>
          </a:xfrm>
          <a:prstGeom prst="roundRect">
            <a:avLst>
              <a:gd name="adj" fmla="val 23"/>
            </a:avLst>
          </a:prstGeom>
          <a:solidFill>
            <a:srgbClr val="808B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>
              <a:latin typeface="Times New Roman" pitchFamily="18" charset="0"/>
            </a:endParaRPr>
          </a:p>
        </p:txBody>
      </p:sp>
      <p:pic>
        <p:nvPicPr>
          <p:cNvPr id="6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2673350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453000" y="728700"/>
            <a:ext cx="9000000" cy="1764196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spcBef>
                <a:spcPts val="0"/>
              </a:spcBef>
              <a:buFontTx/>
              <a:buNone/>
              <a:defRPr sz="2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53000" y="4572008"/>
            <a:ext cx="9000000" cy="85724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900" b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452438" y="6143625"/>
            <a:ext cx="9001125" cy="71437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6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428082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(БЗ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1"/>
          <p:cNvGrpSpPr>
            <a:grpSpLocks/>
          </p:cNvGrpSpPr>
          <p:nvPr userDrawn="1"/>
        </p:nvGrpSpPr>
        <p:grpSpPr bwMode="auto">
          <a:xfrm>
            <a:off x="0" y="0"/>
            <a:ext cx="9906000" cy="1046163"/>
            <a:chOff x="0" y="0"/>
            <a:chExt cx="9905999" cy="1046107"/>
          </a:xfrm>
        </p:grpSpPr>
        <p:sp>
          <p:nvSpPr>
            <p:cNvPr id="4" name="AutoShape 1"/>
            <p:cNvSpPr>
              <a:spLocks noChangeArrowheads="1"/>
            </p:cNvSpPr>
            <p:nvPr/>
          </p:nvSpPr>
          <p:spPr bwMode="auto">
            <a:xfrm>
              <a:off x="0" y="0"/>
              <a:ext cx="9905999" cy="1046107"/>
            </a:xfrm>
            <a:prstGeom prst="roundRect">
              <a:avLst>
                <a:gd name="adj" fmla="val 23"/>
              </a:avLst>
            </a:prstGeom>
            <a:solidFill>
              <a:srgbClr val="7E86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0234" tIns="20117" rIns="40234" bIns="2011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Times New Roman" pitchFamily="18" charset="0"/>
              </a:endParaRPr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0"/>
              <a:ext cx="1046107" cy="104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6" name="Picture 2" descr="X:\Otdel282\Лого\Крайний вариант\LOGO_ship.png"/>
          <p:cNvPicPr>
            <a:picLocks noChangeAspect="1" noChangeArrowheads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88" y="188913"/>
            <a:ext cx="72866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1166789" y="2"/>
            <a:ext cx="7710648" cy="1046107"/>
          </a:xfrm>
          <a:prstGeom prst="rect">
            <a:avLst/>
          </a:prstGeom>
        </p:spPr>
        <p:txBody>
          <a:bodyPr lIns="91407" tIns="45704" rIns="91407" bIns="45704" anchor="ctr" anchorCtr="0"/>
          <a:lstStyle>
            <a:lvl1pPr marL="0" indent="0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3"/>
          </p:nvPr>
        </p:nvSpPr>
        <p:spPr>
          <a:xfrm>
            <a:off x="9239250" y="6600825"/>
            <a:ext cx="666750" cy="257175"/>
          </a:xfrm>
          <a:prstGeom prst="rect">
            <a:avLst/>
          </a:prstGeom>
        </p:spPr>
        <p:txBody>
          <a:bodyPr lIns="36000" tIns="36000" rIns="36000" bIns="36000">
            <a:spAutoFit/>
          </a:bodyPr>
          <a:lstStyle>
            <a:lvl1pPr algn="r" defTabSz="91407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AB00559-74C1-483B-9F27-1C1FA31E5D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179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(без БЗ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1"/>
          <p:cNvGrpSpPr>
            <a:grpSpLocks/>
          </p:cNvGrpSpPr>
          <p:nvPr userDrawn="1"/>
        </p:nvGrpSpPr>
        <p:grpSpPr bwMode="auto">
          <a:xfrm>
            <a:off x="0" y="0"/>
            <a:ext cx="9906000" cy="1046163"/>
            <a:chOff x="0" y="0"/>
            <a:chExt cx="9905999" cy="1046107"/>
          </a:xfrm>
        </p:grpSpPr>
        <p:sp>
          <p:nvSpPr>
            <p:cNvPr id="4" name="AutoShape 1"/>
            <p:cNvSpPr>
              <a:spLocks noChangeArrowheads="1"/>
            </p:cNvSpPr>
            <p:nvPr/>
          </p:nvSpPr>
          <p:spPr bwMode="auto">
            <a:xfrm>
              <a:off x="0" y="0"/>
              <a:ext cx="9905999" cy="1046107"/>
            </a:xfrm>
            <a:prstGeom prst="roundRect">
              <a:avLst>
                <a:gd name="adj" fmla="val 23"/>
              </a:avLst>
            </a:prstGeom>
            <a:solidFill>
              <a:srgbClr val="7E86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40234" tIns="20117" rIns="40234" bIns="20117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ru-RU" altLang="ru-RU">
                <a:latin typeface="Times New Roman" pitchFamily="18" charset="0"/>
              </a:endParaRPr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0"/>
              <a:ext cx="1046107" cy="1046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1166789" y="2"/>
            <a:ext cx="7710648" cy="1046107"/>
          </a:xfrm>
          <a:prstGeom prst="rect">
            <a:avLst/>
          </a:prstGeom>
        </p:spPr>
        <p:txBody>
          <a:bodyPr lIns="91407" tIns="45704" rIns="91407" bIns="45704" anchor="ctr" anchorCtr="0"/>
          <a:lstStyle>
            <a:lvl1pPr marL="0" indent="0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3"/>
          </p:nvPr>
        </p:nvSpPr>
        <p:spPr>
          <a:xfrm>
            <a:off x="9239250" y="6600825"/>
            <a:ext cx="666750" cy="257175"/>
          </a:xfrm>
          <a:prstGeom prst="rect">
            <a:avLst/>
          </a:prstGeom>
        </p:spPr>
        <p:txBody>
          <a:bodyPr lIns="36000" tIns="36000" rIns="36000" bIns="36000">
            <a:spAutoFit/>
          </a:bodyPr>
          <a:lstStyle>
            <a:lvl1pPr algn="r" defTabSz="91407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A874F26-14AB-44F8-81F7-D5AB34307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767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ло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/>
          <p:cNvSpPr>
            <a:spLocks noChangeArrowheads="1"/>
          </p:cNvSpPr>
          <p:nvPr userDrawn="1"/>
        </p:nvSpPr>
        <p:spPr bwMode="auto">
          <a:xfrm>
            <a:off x="0" y="0"/>
            <a:ext cx="9906000" cy="3421063"/>
          </a:xfrm>
          <a:prstGeom prst="roundRect">
            <a:avLst>
              <a:gd name="adj" fmla="val 23"/>
            </a:avLst>
          </a:prstGeom>
          <a:solidFill>
            <a:srgbClr val="808B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0234" tIns="20117" rIns="40234" bIns="20117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2673350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138113" y="4686300"/>
            <a:ext cx="9629775" cy="646113"/>
          </a:xfrm>
          <a:prstGeom prst="rect">
            <a:avLst/>
          </a:prstGeom>
        </p:spPr>
        <p:txBody>
          <a:bodyPr anchor="ctr"/>
          <a:lstStyle>
            <a:lvl1pPr lvl="0" indent="0" algn="ctr">
              <a:spcBef>
                <a:spcPts val="0"/>
              </a:spcBef>
              <a:buClr>
                <a:schemeClr val="accent1"/>
              </a:buClr>
              <a:buSzPct val="76000"/>
              <a:buFontTx/>
              <a:buNone/>
              <a:defRPr kumimoji="0" sz="3600" b="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548640" indent="-274320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>
                <a:solidFill>
                  <a:schemeClr val="tx2"/>
                </a:solidFill>
              </a:defRPr>
            </a:lvl2pPr>
            <a:lvl3pPr marL="822960" indent="-228600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/>
            </a:lvl3pPr>
            <a:lvl4pPr marL="1097280" indent="-228600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/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/>
            </a:lvl5pPr>
            <a:lvl6pPr marL="1645920" indent="-182880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smtClean="0"/>
            </a:lvl6pPr>
            <a:lvl7pPr marL="1828800" indent="-182880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smtClean="0"/>
            </a:lvl7pPr>
            <a:lvl8pPr marL="2011680" indent="-182880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smtClean="0"/>
            </a:lvl8pPr>
            <a:lvl9pPr marL="2194560" indent="-182880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smtClean="0"/>
            </a:lvl9pPr>
          </a:lstStyle>
          <a:p>
            <a:pPr defTabSz="914070" fontAlgn="auto">
              <a:spcAft>
                <a:spcPts val="0"/>
              </a:spcAft>
              <a:defRPr/>
            </a:pPr>
            <a:r>
              <a:rPr lang="ru-RU" dirty="0">
                <a:latin typeface="+mj-lt"/>
                <a:cs typeface="+mn-cs"/>
              </a:rPr>
              <a:t>Приложения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9239250" y="6600825"/>
            <a:ext cx="666750" cy="257175"/>
          </a:xfrm>
          <a:prstGeom prst="rect">
            <a:avLst/>
          </a:prstGeom>
        </p:spPr>
        <p:txBody>
          <a:bodyPr lIns="36000" tIns="36000" rIns="36000" bIns="36000">
            <a:spAutoFit/>
          </a:bodyPr>
          <a:lstStyle>
            <a:lvl1pPr algn="r" defTabSz="91407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B26A442-E7C9-42EF-8665-56EAB8C517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298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/>
          <p:cNvSpPr>
            <a:spLocks noChangeArrowheads="1"/>
          </p:cNvSpPr>
          <p:nvPr userDrawn="1"/>
        </p:nvSpPr>
        <p:spPr bwMode="auto">
          <a:xfrm>
            <a:off x="0" y="0"/>
            <a:ext cx="9906000" cy="3421063"/>
          </a:xfrm>
          <a:prstGeom prst="roundRect">
            <a:avLst>
              <a:gd name="adj" fmla="val 23"/>
            </a:avLst>
          </a:prstGeom>
          <a:solidFill>
            <a:srgbClr val="808B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0234" tIns="20117" rIns="40234" bIns="20117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2673350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138113" y="4686300"/>
            <a:ext cx="9629775" cy="646113"/>
          </a:xfrm>
          <a:prstGeom prst="rect">
            <a:avLst/>
          </a:prstGeom>
        </p:spPr>
        <p:txBody>
          <a:bodyPr anchor="ctr"/>
          <a:lstStyle>
            <a:lvl1pPr lvl="0" indent="0" algn="ctr">
              <a:spcBef>
                <a:spcPts val="0"/>
              </a:spcBef>
              <a:buClr>
                <a:schemeClr val="accent1"/>
              </a:buClr>
              <a:buSzPct val="76000"/>
              <a:buFontTx/>
              <a:buNone/>
              <a:defRPr kumimoji="0" sz="3600" b="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548640" indent="-274320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>
                <a:solidFill>
                  <a:schemeClr val="tx2"/>
                </a:solidFill>
              </a:defRPr>
            </a:lvl2pPr>
            <a:lvl3pPr marL="822960" indent="-228600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/>
            </a:lvl3pPr>
            <a:lvl4pPr marL="1097280" indent="-228600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/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/>
            </a:lvl5pPr>
            <a:lvl6pPr marL="1645920" indent="-182880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smtClean="0"/>
            </a:lvl6pPr>
            <a:lvl7pPr marL="1828800" indent="-182880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smtClean="0"/>
            </a:lvl7pPr>
            <a:lvl8pPr marL="2011680" indent="-182880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smtClean="0"/>
            </a:lvl8pPr>
            <a:lvl9pPr marL="2194560" indent="-182880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smtClean="0"/>
            </a:lvl9pPr>
          </a:lstStyle>
          <a:p>
            <a:pPr defTabSz="914070" fontAlgn="auto">
              <a:spcAft>
                <a:spcPts val="0"/>
              </a:spcAft>
              <a:defRPr/>
            </a:pPr>
            <a:r>
              <a:rPr lang="ru-RU" sz="2800" dirty="0">
                <a:latin typeface="+mj-lt"/>
                <a:cs typeface="+mn-cs"/>
              </a:rPr>
              <a:t>Благодарим за внимание!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9239250" y="6600825"/>
            <a:ext cx="666750" cy="257175"/>
          </a:xfrm>
          <a:prstGeom prst="rect">
            <a:avLst/>
          </a:prstGeom>
        </p:spPr>
        <p:txBody>
          <a:bodyPr lIns="36000" tIns="36000" rIns="36000" bIns="36000">
            <a:spAutoFit/>
          </a:bodyPr>
          <a:lstStyle>
            <a:lvl1pPr algn="r" defTabSz="91407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4EABA4F-2585-4518-A469-CB45B9A904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66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"/>
          <p:cNvSpPr>
            <a:spLocks noChangeArrowheads="1"/>
          </p:cNvSpPr>
          <p:nvPr userDrawn="1"/>
        </p:nvSpPr>
        <p:spPr bwMode="auto">
          <a:xfrm>
            <a:off x="0" y="0"/>
            <a:ext cx="9906000" cy="3421063"/>
          </a:xfrm>
          <a:prstGeom prst="roundRect">
            <a:avLst>
              <a:gd name="adj" fmla="val 23"/>
            </a:avLst>
          </a:prstGeom>
          <a:solidFill>
            <a:srgbClr val="7E86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40234" tIns="20117" rIns="40234" bIns="20117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267970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453000" y="714356"/>
            <a:ext cx="9000000" cy="2071702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spcBef>
                <a:spcPts val="0"/>
              </a:spcBef>
              <a:buFontTx/>
              <a:buNone/>
              <a:defRPr sz="2800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53000" y="4572008"/>
            <a:ext cx="9000000" cy="85724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900" b="0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452438" y="5643578"/>
            <a:ext cx="9001125" cy="71437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sz="1600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656593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7013" algn="l" rtl="0" fontAlgn="base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5375" indent="-227013" algn="l" rtl="0" fontAlgn="base">
        <a:spcBef>
          <a:spcPts val="400"/>
        </a:spcBef>
        <a:spcAft>
          <a:spcPct val="0"/>
        </a:spcAft>
        <a:buClr>
          <a:srgbClr val="9C0000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0013" indent="-227013" algn="l" rtl="0" fontAlgn="base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326" indent="-182814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140" indent="-182814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0954" indent="-182814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3770" indent="-182814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emf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quarter" idx="13"/>
          </p:nvPr>
        </p:nvSpPr>
        <p:spPr>
          <a:xfrm>
            <a:off x="4618832" y="6350000"/>
            <a:ext cx="696912" cy="3730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662" dirty="0" smtClean="0">
                <a:latin typeface="+mn-lt"/>
              </a:rPr>
              <a:t>2023</a:t>
            </a:r>
            <a:endParaRPr lang="ru-RU" sz="1662" dirty="0">
              <a:latin typeface="+mn-lt"/>
            </a:endParaRPr>
          </a:p>
        </p:txBody>
      </p:sp>
      <p:sp>
        <p:nvSpPr>
          <p:cNvPr id="8195" name="Текст 1"/>
          <p:cNvSpPr>
            <a:spLocks noGrp="1"/>
          </p:cNvSpPr>
          <p:nvPr>
            <p:ph type="body" sz="quarter" idx="12"/>
          </p:nvPr>
        </p:nvSpPr>
        <p:spPr bwMode="auto">
          <a:xfrm>
            <a:off x="287338" y="387350"/>
            <a:ext cx="9359900" cy="1657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sz="3200" b="1" dirty="0" smtClean="0">
                <a:latin typeface="Arial" charset="0"/>
                <a:cs typeface="Arial" charset="0"/>
              </a:rPr>
              <a:t>Обеспечение промышленной безопасности при эксплуатации грузоподъёмных сооружений на предприятии ОПК</a:t>
            </a:r>
          </a:p>
          <a:p>
            <a:pPr>
              <a:spcBef>
                <a:spcPct val="0"/>
              </a:spcBef>
            </a:pPr>
            <a:r>
              <a:rPr lang="ru-RU" altLang="ru-RU" sz="3200" b="1" dirty="0" smtClean="0">
                <a:latin typeface="Arial" charset="0"/>
                <a:cs typeface="Arial" charset="0"/>
              </a:rPr>
              <a:t> АО «ПО «Севмаш»</a:t>
            </a:r>
          </a:p>
        </p:txBody>
      </p:sp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96838" y="5744766"/>
            <a:ext cx="9740900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1650" dirty="0" smtClean="0">
                <a:solidFill>
                  <a:schemeClr val="tx2"/>
                </a:solidFill>
              </a:rPr>
              <a:t>Докладчик: заместитель главного инженера АО </a:t>
            </a:r>
            <a:r>
              <a:rPr lang="ru-RU" altLang="ru-RU" sz="1650" dirty="0">
                <a:solidFill>
                  <a:schemeClr val="tx2"/>
                </a:solidFill>
              </a:rPr>
              <a:t>«</a:t>
            </a:r>
            <a:r>
              <a:rPr lang="ru-RU" altLang="ru-RU" sz="1650" dirty="0" smtClean="0">
                <a:solidFill>
                  <a:schemeClr val="tx2"/>
                </a:solidFill>
              </a:rPr>
              <a:t>ПО «Севмаш» Щербак Владимир Михайлович</a:t>
            </a:r>
            <a:endParaRPr lang="ru-RU" altLang="ru-RU" sz="1650" dirty="0">
              <a:solidFill>
                <a:schemeClr val="tx2"/>
              </a:solidFill>
            </a:endParaRPr>
          </a:p>
        </p:txBody>
      </p:sp>
      <p:pic>
        <p:nvPicPr>
          <p:cNvPr id="8198" name="Рисунок 10" descr="Рисунок4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4354513"/>
            <a:ext cx="29083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5DCB2BFC-2A95-4613-9805-D698426E6536}" type="slidenum">
              <a:rPr lang="ru-RU" altLang="ru-RU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altLang="ru-RU"/>
          </a:p>
        </p:txBody>
      </p:sp>
      <p:sp>
        <p:nvSpPr>
          <p:cNvPr id="16387" name="Текст 6"/>
          <p:cNvSpPr>
            <a:spLocks noGrp="1"/>
          </p:cNvSpPr>
          <p:nvPr>
            <p:ph type="body" sz="quarter" idx="12"/>
          </p:nvPr>
        </p:nvSpPr>
        <p:spPr bwMode="auto">
          <a:xfrm>
            <a:off x="1065213" y="0"/>
            <a:ext cx="8840787" cy="1052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Количество подъёмных сооружений на ОПО АО «ПО «Севмаш», </a:t>
            </a:r>
          </a:p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подлежащих учёту в Ростехнадзоре</a:t>
            </a:r>
          </a:p>
        </p:txBody>
      </p:sp>
      <p:pic>
        <p:nvPicPr>
          <p:cNvPr id="16388" name="Рисунок 4" descr="Рисунок4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303213"/>
            <a:ext cx="19081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6412384"/>
              </p:ext>
            </p:extLst>
          </p:nvPr>
        </p:nvGraphicFramePr>
        <p:xfrm>
          <a:off x="342378" y="676275"/>
          <a:ext cx="9373122" cy="6099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5083EEB7-CD13-4D38-8DA4-80C9650DF430}" type="slidenum">
              <a:rPr lang="ru-RU" altLang="ru-RU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altLang="ru-RU"/>
          </a:p>
        </p:txBody>
      </p:sp>
      <p:sp>
        <p:nvSpPr>
          <p:cNvPr id="17411" name="Текст 6"/>
          <p:cNvSpPr>
            <a:spLocks noGrp="1"/>
          </p:cNvSpPr>
          <p:nvPr>
            <p:ph type="body" sz="quarter" idx="12"/>
          </p:nvPr>
        </p:nvSpPr>
        <p:spPr bwMode="auto">
          <a:xfrm>
            <a:off x="1065213" y="0"/>
            <a:ext cx="8840787" cy="1052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Подъёмные сооружения на ОПО АО «ПО «Севмаш»</a:t>
            </a:r>
            <a:endParaRPr lang="ru-RU" altLang="ru-RU" i="1" dirty="0" smtClean="0">
              <a:latin typeface="Arial" charset="0"/>
            </a:endParaRPr>
          </a:p>
        </p:txBody>
      </p:sp>
      <p:pic>
        <p:nvPicPr>
          <p:cNvPr id="17412" name="Рисунок 4" descr="Рисунок4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303213"/>
            <a:ext cx="19081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Хабаров\РОСТЕХНАДЗОР\ДОКЛАД 2023\ООТ\3. Металлургия\№ 1528 от 2020.10.09 (2 цех)\Цех 2\MVV_94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r="36508" b="48287"/>
          <a:stretch/>
        </p:blipFill>
        <p:spPr bwMode="auto">
          <a:xfrm>
            <a:off x="0" y="2574688"/>
            <a:ext cx="3714750" cy="2645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Хабаров\РОСТЕХНАДЗОР\ДОКЛАД 2023\ООТ\5. Краны\MVV_6354   ЭК № 1518 от  2020.22.09 (7 цех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3"/>
          <a:stretch/>
        </p:blipFill>
        <p:spPr bwMode="auto">
          <a:xfrm>
            <a:off x="0" y="1016774"/>
            <a:ext cx="3371948" cy="1917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Хабаров\РОСТЕХНАДЗОР\ДОКЛАД 2023\ООТ\5. Краны\MVV_6223   ЭК № 1518 от  2020.22.09 (7 цех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5" b="52883"/>
          <a:stretch/>
        </p:blipFill>
        <p:spPr bwMode="auto">
          <a:xfrm>
            <a:off x="1524000" y="5220474"/>
            <a:ext cx="6323441" cy="1637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Хабаров\РОСТЕХНАДЗОР\ДОКЛАД 2023\ООТ\5. Краны\MVV_6219   ЭК № 1518 от  2020.22.09 (7 цех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2" r="40389" b="17328"/>
          <a:stretch/>
        </p:blipFill>
        <p:spPr bwMode="auto">
          <a:xfrm>
            <a:off x="7847441" y="1864176"/>
            <a:ext cx="2025221" cy="4281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Хабаров\РОСТЕХНАДЗОР\ДОКЛАД 2023\шаблоны\Гранит Фрегат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245" y="1249824"/>
            <a:ext cx="4132691" cy="275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B8170270-2FB4-4346-83E9-E97ABB5838D2}" type="slidenum">
              <a:rPr lang="ru-RU" altLang="ru-RU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altLang="ru-RU"/>
          </a:p>
        </p:txBody>
      </p:sp>
      <p:sp>
        <p:nvSpPr>
          <p:cNvPr id="19459" name="Текст 6"/>
          <p:cNvSpPr>
            <a:spLocks noGrp="1"/>
          </p:cNvSpPr>
          <p:nvPr>
            <p:ph type="body" sz="quarter" idx="12"/>
          </p:nvPr>
        </p:nvSpPr>
        <p:spPr bwMode="auto">
          <a:xfrm>
            <a:off x="1065213" y="0"/>
            <a:ext cx="7145337" cy="1052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Портальные краны АО «ПО «Севмаш»</a:t>
            </a:r>
          </a:p>
        </p:txBody>
      </p:sp>
      <p:pic>
        <p:nvPicPr>
          <p:cNvPr id="19499" name="Рисунок 5379" descr="Рисунок4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303213"/>
            <a:ext cx="19081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9" name="Picture 6" descr="D:\Хабаров\РОСТЕХНАДЗОР\ДОКЛАД 2023\ООТ\5. Краны\IVO_52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t="18359" r="23632" b="24678"/>
          <a:stretch/>
        </p:blipFill>
        <p:spPr bwMode="auto">
          <a:xfrm>
            <a:off x="2960838" y="1028700"/>
            <a:ext cx="2862112" cy="1838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0" name="Picture 4" descr="D:\Хабаров\РОСТЕХНАДЗОР\ДОКЛАД 2023\ООТ\5. Краны\IVO_0779   ЭК № 1857 от 23.08.20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3"/>
          <a:stretch/>
        </p:blipFill>
        <p:spPr bwMode="auto">
          <a:xfrm>
            <a:off x="0" y="1028700"/>
            <a:ext cx="2677988" cy="3239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1" name="Picture 2" descr="D:\Хабаров\РОСТЕХНАДЗОР\ДОКЛАД 2023\ООТ\5. Краны\MVV_3649   ЭК № 1857 от 23.08.2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30" y="2867570"/>
            <a:ext cx="5977540" cy="3990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3" name="Picture 3" descr="D:\Хабаров\РОСТЕХНАДЗОР\ДОКЛАД 2023\ООТ\5. Краны\MVV_3679   ЭК № 1857 от 23.08.20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81" y="1006040"/>
            <a:ext cx="2823344" cy="1884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2" name="Picture 5" descr="D:\Хабаров\РОСТЕХНАДЗОР\ДОКЛАД 2023\ООТ\5. Краны\IVO_521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6" t="8085" r="17953"/>
          <a:stretch/>
        </p:blipFill>
        <p:spPr bwMode="auto">
          <a:xfrm>
            <a:off x="7715250" y="1955254"/>
            <a:ext cx="2190750" cy="4902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390F4A6B-CDA8-4535-BC50-BEEBCA28EA10}" type="slidenum">
              <a:rPr lang="ru-RU" altLang="ru-RU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/>
          </a:p>
        </p:txBody>
      </p:sp>
      <p:sp>
        <p:nvSpPr>
          <p:cNvPr id="22531" name="Текст 6"/>
          <p:cNvSpPr>
            <a:spLocks noGrp="1"/>
          </p:cNvSpPr>
          <p:nvPr>
            <p:ph type="body" sz="quarter" idx="12"/>
          </p:nvPr>
        </p:nvSpPr>
        <p:spPr bwMode="auto">
          <a:xfrm>
            <a:off x="1065213" y="0"/>
            <a:ext cx="7145337" cy="1052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Количество экспертиз промышленной безопасности </a:t>
            </a:r>
          </a:p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подъёмных сооружений АО «ПО «Севмаш»</a:t>
            </a:r>
          </a:p>
        </p:txBody>
      </p:sp>
      <p:pic>
        <p:nvPicPr>
          <p:cNvPr id="22542" name="Рисунок 14" descr="Рисунок4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303213"/>
            <a:ext cx="19081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4588620"/>
              </p:ext>
            </p:extLst>
          </p:nvPr>
        </p:nvGraphicFramePr>
        <p:xfrm>
          <a:off x="0" y="1010071"/>
          <a:ext cx="9906000" cy="5755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F6DCF0F7-41A8-4CC1-918E-A3B77FE77D33}" type="slidenum">
              <a:rPr lang="ru-RU" altLang="ru-RU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 altLang="ru-RU"/>
          </a:p>
        </p:txBody>
      </p:sp>
      <p:sp>
        <p:nvSpPr>
          <p:cNvPr id="23555" name="Текст 6"/>
          <p:cNvSpPr>
            <a:spLocks noGrp="1"/>
          </p:cNvSpPr>
          <p:nvPr>
            <p:ph type="body" sz="quarter" idx="12"/>
          </p:nvPr>
        </p:nvSpPr>
        <p:spPr bwMode="auto">
          <a:xfrm>
            <a:off x="1065213" y="0"/>
            <a:ext cx="7145337" cy="1052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Количество подъёмных сооружений и лифтов, установленных взамен не соответствующих </a:t>
            </a:r>
            <a:r>
              <a:rPr lang="ru-RU" altLang="ru-RU" smtClean="0">
                <a:latin typeface="Arial" charset="0"/>
              </a:rPr>
              <a:t>требованиям безопасности</a:t>
            </a:r>
            <a:endParaRPr lang="ru-RU" altLang="ru-RU" dirty="0" smtClean="0">
              <a:latin typeface="Arial" charset="0"/>
            </a:endParaRPr>
          </a:p>
        </p:txBody>
      </p:sp>
      <p:pic>
        <p:nvPicPr>
          <p:cNvPr id="23628" name="Рисунок 7" descr="Рисунок4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303213"/>
            <a:ext cx="19081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556286"/>
              </p:ext>
            </p:extLst>
          </p:nvPr>
        </p:nvGraphicFramePr>
        <p:xfrm>
          <a:off x="0" y="1028700"/>
          <a:ext cx="99060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34" name="Номер слайда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B2A61B1D-0B15-477B-8132-9BA5136775E3}" type="slidenum">
              <a:rPr lang="ru-RU" altLang="ru-RU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altLang="ru-RU"/>
          </a:p>
        </p:txBody>
      </p:sp>
      <p:sp>
        <p:nvSpPr>
          <p:cNvPr id="24935" name="Текст 6"/>
          <p:cNvSpPr>
            <a:spLocks noGrp="1"/>
          </p:cNvSpPr>
          <p:nvPr>
            <p:ph type="body" sz="quarter" idx="12"/>
          </p:nvPr>
        </p:nvSpPr>
        <p:spPr bwMode="auto">
          <a:xfrm>
            <a:off x="1065213" y="0"/>
            <a:ext cx="7145337" cy="1052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МИССИЯ И ВИДЕНИЕ АО «ПО «Севмаш»</a:t>
            </a:r>
          </a:p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ПОЛИТИКА АО «ПО «Севмаш» В ОБЛАСТИ </a:t>
            </a:r>
          </a:p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ПРОМЫШЛЕННОЙ БЕЗОПАСНОСТИ</a:t>
            </a:r>
          </a:p>
        </p:txBody>
      </p:sp>
      <p:pic>
        <p:nvPicPr>
          <p:cNvPr id="24962" name="Рисунок 48" descr="Рисунок4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303213"/>
            <a:ext cx="19081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C:\Users\Ot2225\Desktop\лиц\83.60-1.12.097-2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2162" r="2558" b="2887"/>
          <a:stretch/>
        </p:blipFill>
        <p:spPr bwMode="auto">
          <a:xfrm>
            <a:off x="685800" y="1071571"/>
            <a:ext cx="4020782" cy="5786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Ot2225\Desktop\лиц\59.41-1.12.047-2022 - 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t="4167" r="5441" b="5911"/>
          <a:stretch/>
        </p:blipFill>
        <p:spPr bwMode="auto">
          <a:xfrm>
            <a:off x="5171007" y="1122370"/>
            <a:ext cx="3996655" cy="5684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b="3533"/>
          <a:stretch/>
        </p:blipFill>
        <p:spPr bwMode="auto">
          <a:xfrm>
            <a:off x="5381781" y="3791311"/>
            <a:ext cx="4297049" cy="2967040"/>
          </a:xfrm>
          <a:prstGeom prst="rect">
            <a:avLst/>
          </a:prstGeom>
          <a:noFill/>
          <a:ln w="3175">
            <a:solidFill>
              <a:srgbClr val="7E8692"/>
            </a:solidFill>
            <a:miter lim="800000"/>
            <a:headEnd/>
            <a:tailEnd/>
          </a:ln>
        </p:spPr>
      </p:pic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  <p:pic>
        <p:nvPicPr>
          <p:cNvPr id="4" name="Рисунок 7" descr="Рисунок4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303213"/>
            <a:ext cx="19081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11020" r="3809" b="7077"/>
          <a:stretch/>
        </p:blipFill>
        <p:spPr bwMode="auto">
          <a:xfrm>
            <a:off x="193116" y="1088080"/>
            <a:ext cx="5051984" cy="2645719"/>
          </a:xfrm>
          <a:prstGeom prst="rect">
            <a:avLst/>
          </a:prstGeom>
          <a:solidFill>
            <a:srgbClr val="DC2300"/>
          </a:solidFill>
          <a:ln w="3175">
            <a:solidFill>
              <a:srgbClr val="7E8692"/>
            </a:solidFill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CA874F26-14AB-44F8-81F7-D5AB34307E9F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2917" r="2829" b="11642"/>
          <a:stretch/>
        </p:blipFill>
        <p:spPr bwMode="auto">
          <a:xfrm>
            <a:off x="5395115" y="1088081"/>
            <a:ext cx="4270383" cy="2645718"/>
          </a:xfrm>
          <a:prstGeom prst="rect">
            <a:avLst/>
          </a:prstGeom>
          <a:noFill/>
          <a:ln w="3175">
            <a:solidFill>
              <a:srgbClr val="7E8692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6" b="5492"/>
          <a:stretch/>
        </p:blipFill>
        <p:spPr bwMode="auto">
          <a:xfrm>
            <a:off x="193117" y="3791311"/>
            <a:ext cx="5051983" cy="2967041"/>
          </a:xfrm>
          <a:prstGeom prst="rect">
            <a:avLst/>
          </a:prstGeom>
          <a:solidFill>
            <a:srgbClr val="DC2300"/>
          </a:solidFill>
          <a:ln w="3175">
            <a:solidFill>
              <a:srgbClr val="7E869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93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АО «ПО «Севмаш»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CA874F26-14AB-44F8-81F7-D5AB34307E9F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1026" name="Picture 2" descr="D:\Хабаров\РОСТЕХНАДЗОР\ДОКЛАД 2023\2023\_MVV9925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400"/>
            <a:ext cx="9906000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2" descr="Рисунок4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303213"/>
            <a:ext cx="19081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260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 descr="https://img4.goodfon.ru/original/1440x900/8/ce/50-let-pobedy-atomnyi-ledokol-rossiia-10521-atomflot-sudno-l.jpg"/>
          <p:cNvSpPr>
            <a:spLocks noChangeAspect="1" noChangeArrowheads="1"/>
          </p:cNvSpPr>
          <p:nvPr/>
        </p:nvSpPr>
        <p:spPr bwMode="auto">
          <a:xfrm>
            <a:off x="-230188" y="-144463"/>
            <a:ext cx="35718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endParaRPr lang="ru-RU" altLang="ru-RU" sz="1600">
              <a:solidFill>
                <a:srgbClr val="000000"/>
              </a:solidFill>
            </a:endParaRPr>
          </a:p>
        </p:txBody>
      </p:sp>
      <p:sp>
        <p:nvSpPr>
          <p:cNvPr id="9219" name="AutoShape 10" descr="https://i.ytimg.com/vi/ov2UqNaw_B8/maxresdefault.jpg"/>
          <p:cNvSpPr>
            <a:spLocks noChangeAspect="1" noChangeArrowheads="1"/>
          </p:cNvSpPr>
          <p:nvPr/>
        </p:nvSpPr>
        <p:spPr bwMode="auto">
          <a:xfrm>
            <a:off x="-50800" y="7938"/>
            <a:ext cx="357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endParaRPr lang="ru-RU" altLang="ru-RU" sz="1600">
              <a:solidFill>
                <a:srgbClr val="000000"/>
              </a:solidFill>
            </a:endParaRPr>
          </a:p>
        </p:txBody>
      </p:sp>
      <p:sp>
        <p:nvSpPr>
          <p:cNvPr id="9220" name="Текст 6"/>
          <p:cNvSpPr>
            <a:spLocks noGrp="1"/>
          </p:cNvSpPr>
          <p:nvPr>
            <p:ph type="body" sz="quarter" idx="12"/>
          </p:nvPr>
        </p:nvSpPr>
        <p:spPr bwMode="auto">
          <a:xfrm>
            <a:off x="1065213" y="0"/>
            <a:ext cx="8840787" cy="1052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Техническое перевооружение на ОПО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8048625" y="6453188"/>
            <a:ext cx="1857375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39600" tIns="20592" rIns="39600" bIns="20592" anchor="ctr"/>
          <a:lstStyle/>
          <a:p>
            <a:pPr algn="ctr" defTabSz="914070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196977" algn="l"/>
                <a:tab pos="394653" algn="l"/>
                <a:tab pos="592328" algn="l"/>
                <a:tab pos="790004" algn="l"/>
                <a:tab pos="987679" algn="l"/>
                <a:tab pos="1185355" algn="l"/>
                <a:tab pos="1383030" algn="l"/>
                <a:tab pos="1580706" algn="l"/>
                <a:tab pos="1778381" algn="l"/>
                <a:tab pos="1976057" algn="l"/>
                <a:tab pos="2173732" algn="l"/>
                <a:tab pos="2371408" algn="l"/>
                <a:tab pos="2569083" algn="l"/>
                <a:tab pos="2766759" algn="l"/>
                <a:tab pos="2964434" algn="l"/>
                <a:tab pos="3162110" algn="l"/>
                <a:tab pos="3359785" algn="l"/>
                <a:tab pos="3557461" algn="l"/>
                <a:tab pos="3755136" algn="l"/>
                <a:tab pos="3952812" algn="l"/>
              </a:tabLst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</a:t>
            </a:r>
            <a:fld id="{65170F83-1D4B-434F-93E3-17373D4CB6BD}" type="slidenum">
              <a:rPr lang="ru-RU" sz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ctr" defTabSz="914070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196977" algn="l"/>
                  <a:tab pos="394653" algn="l"/>
                  <a:tab pos="592328" algn="l"/>
                  <a:tab pos="790004" algn="l"/>
                  <a:tab pos="987679" algn="l"/>
                  <a:tab pos="1185355" algn="l"/>
                  <a:tab pos="1383030" algn="l"/>
                  <a:tab pos="1580706" algn="l"/>
                  <a:tab pos="1778381" algn="l"/>
                  <a:tab pos="1976057" algn="l"/>
                  <a:tab pos="2173732" algn="l"/>
                  <a:tab pos="2371408" algn="l"/>
                  <a:tab pos="2569083" algn="l"/>
                  <a:tab pos="2766759" algn="l"/>
                  <a:tab pos="2964434" algn="l"/>
                  <a:tab pos="3162110" algn="l"/>
                  <a:tab pos="3359785" algn="l"/>
                  <a:tab pos="3557461" algn="l"/>
                  <a:tab pos="3755136" algn="l"/>
                  <a:tab pos="3952812" algn="l"/>
                </a:tabLst>
                <a:defRPr/>
              </a:pPr>
              <a:t>3</a:t>
            </a:fld>
            <a:endParaRPr lang="ru-RU" sz="12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4" name="Рисунок 12" descr="Рисунок4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303213"/>
            <a:ext cx="19081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Хабаров\РОСТЕХНАДЗОР\ДОКЛАД 2023\ООТ\4. Цех12\№ 1546 от 2020.11.19  (12 цех) Аргоновая станция\IVO_9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4100"/>
            <a:ext cx="5657178" cy="3771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Хабаров\РОСТЕХНАДЗОР\ДОКЛАД 2023\ООТ\2. Цех 6\№ 1497 от 25.08.2020 Цех № 6\MVV_47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178" y="1054099"/>
            <a:ext cx="4248822" cy="2835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Хабаров\РОСТЕХНАДЗОР\ДОКЛАД 2023\ООТ\4. Цех12\Кислородная станция - 2023г\IVO_469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2" r="7951" b="10383"/>
          <a:stretch/>
        </p:blipFill>
        <p:spPr bwMode="auto">
          <a:xfrm>
            <a:off x="3900487" y="4221922"/>
            <a:ext cx="5076825" cy="2551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Хабаров\РОСТЕХНАДЗОР\ДОКЛАД 2023\ООТ\3. Металлургия\№ 1528 от 2020.10.09 (2 цех)\Цех 2\MVV_949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3" t="34881" r="23901" b="7634"/>
          <a:stretch/>
        </p:blipFill>
        <p:spPr bwMode="auto">
          <a:xfrm>
            <a:off x="306388" y="4825552"/>
            <a:ext cx="1743100" cy="2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2"/>
          <p:cNvSpPr txBox="1">
            <a:spLocks noChangeArrowheads="1"/>
          </p:cNvSpPr>
          <p:nvPr/>
        </p:nvSpPr>
        <p:spPr bwMode="auto">
          <a:xfrm>
            <a:off x="8048625" y="6453188"/>
            <a:ext cx="18573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9600" tIns="20592" rIns="39600" bIns="20592" anchor="ctr"/>
          <a:lstStyle>
            <a:lvl1pPr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200">
                <a:solidFill>
                  <a:srgbClr val="17375E"/>
                </a:solidFill>
              </a:rPr>
              <a:t>                                </a:t>
            </a:r>
            <a:fld id="{7F368EDD-6E63-4CE2-9609-21C8FC6000DA}" type="slidenum">
              <a:rPr lang="ru-RU" altLang="ru-RU" sz="1200">
                <a:solidFill>
                  <a:srgbClr val="17375E"/>
                </a:solidFill>
              </a:rPr>
              <a:pPr algn="ctr"/>
              <a:t>4</a:t>
            </a:fld>
            <a:endParaRPr lang="ru-RU" altLang="ru-RU" sz="1200">
              <a:solidFill>
                <a:srgbClr val="17375E"/>
              </a:solidFill>
            </a:endParaRPr>
          </a:p>
        </p:txBody>
      </p:sp>
      <p:sp>
        <p:nvSpPr>
          <p:cNvPr id="10245" name="Текст 6"/>
          <p:cNvSpPr>
            <a:spLocks noGrp="1"/>
          </p:cNvSpPr>
          <p:nvPr>
            <p:ph type="body" sz="quarter" idx="12"/>
          </p:nvPr>
        </p:nvSpPr>
        <p:spPr bwMode="auto">
          <a:xfrm>
            <a:off x="1065213" y="0"/>
            <a:ext cx="8840787" cy="1052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Лицензии АО «ПО «Севмаш»</a:t>
            </a:r>
          </a:p>
        </p:txBody>
      </p:sp>
      <p:pic>
        <p:nvPicPr>
          <p:cNvPr id="10246" name="Рисунок 5" descr="Рисунок4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303213"/>
            <a:ext cx="19081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Ot2225\Desktop\лиц\29-00036_ыварав - 00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562" r="5616" b="2837"/>
          <a:stretch/>
        </p:blipFill>
        <p:spPr bwMode="auto">
          <a:xfrm>
            <a:off x="0" y="1825625"/>
            <a:ext cx="2374900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Ot2225\Desktop\лиц\29-00036_ыварав - 00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t="2340" r="4966" b="5987"/>
          <a:stretch/>
        </p:blipFill>
        <p:spPr bwMode="auto">
          <a:xfrm>
            <a:off x="7419827" y="1841501"/>
            <a:ext cx="2419498" cy="34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Ot2225\Desktop\лиц\29-00036_ыварав - 008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1595" r="5062" b="4930"/>
          <a:stretch/>
        </p:blipFill>
        <p:spPr bwMode="auto">
          <a:xfrm>
            <a:off x="2476500" y="1841501"/>
            <a:ext cx="2357917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Ot2225\Desktop\лиц\29-00036_ыварав - 00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3337" r="4840" b="3243"/>
          <a:stretch/>
        </p:blipFill>
        <p:spPr bwMode="auto">
          <a:xfrm>
            <a:off x="5010916" y="1825625"/>
            <a:ext cx="2283882" cy="34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2"/>
          <p:cNvSpPr txBox="1">
            <a:spLocks/>
          </p:cNvSpPr>
          <p:nvPr/>
        </p:nvSpPr>
        <p:spPr>
          <a:xfrm>
            <a:off x="-1" y="5702746"/>
            <a:ext cx="9839325" cy="288147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>
            <a:defPPr>
              <a:defRPr lang="en-US"/>
            </a:defPPr>
            <a:lvl1pPr algn="r" defTabSz="914070" rtl="0" fontAlgn="auto">
              <a:spcBef>
                <a:spcPts val="0"/>
              </a:spcBef>
              <a:spcAft>
                <a:spcPts val="0"/>
              </a:spcAft>
              <a:defRPr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0013" indent="1588" algn="l" defTabSz="9128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7213" indent="1588" algn="l" defTabSz="9128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осуществления деятельности АО «ПО «Севмаш» получено более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лицензий, свидетельств и разрешений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8215313" y="6565900"/>
            <a:ext cx="18573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9600" tIns="20592" rIns="39600" bIns="20592" anchor="ctr"/>
          <a:lstStyle>
            <a:lvl1pPr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200">
                <a:solidFill>
                  <a:srgbClr val="17375E"/>
                </a:solidFill>
              </a:rPr>
              <a:t>                                </a:t>
            </a:r>
            <a:fld id="{FCDE094B-BFB3-4ACD-BF5E-CEDF3D2AC0E6}" type="slidenum">
              <a:rPr lang="ru-RU" altLang="ru-RU" sz="1200">
                <a:solidFill>
                  <a:srgbClr val="17375E"/>
                </a:solidFill>
              </a:rPr>
              <a:pPr algn="ctr"/>
              <a:t>5</a:t>
            </a:fld>
            <a:endParaRPr lang="ru-RU" altLang="ru-RU" sz="1200">
              <a:solidFill>
                <a:srgbClr val="17375E"/>
              </a:solidFill>
            </a:endParaRPr>
          </a:p>
        </p:txBody>
      </p:sp>
      <p:sp>
        <p:nvSpPr>
          <p:cNvPr id="11267" name="Текст 6"/>
          <p:cNvSpPr>
            <a:spLocks noGrp="1"/>
          </p:cNvSpPr>
          <p:nvPr>
            <p:ph type="body" sz="quarter" idx="12"/>
          </p:nvPr>
        </p:nvSpPr>
        <p:spPr bwMode="auto">
          <a:xfrm>
            <a:off x="1065213" y="0"/>
            <a:ext cx="8840787" cy="1052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Свидетельство о регистрации опасных</a:t>
            </a:r>
            <a:endParaRPr lang="en-US" altLang="ru-RU" dirty="0" smtClean="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производственных объектов АО «ПО «Севмаш»</a:t>
            </a:r>
          </a:p>
        </p:txBody>
      </p:sp>
      <p:pic>
        <p:nvPicPr>
          <p:cNvPr id="11334" name="Рисунок 5" descr="Рисунок4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303213"/>
            <a:ext cx="19081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Ot2225\Desktop\Новый - 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3" y="1116012"/>
            <a:ext cx="3864337" cy="5609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Ot2225\Desktop\Новый - 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37" y="1116012"/>
            <a:ext cx="3864336" cy="5609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8147073" y="6537325"/>
            <a:ext cx="18573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9600" tIns="20592" rIns="39600" bIns="20592" anchor="ctr"/>
          <a:lstStyle>
            <a:lvl1pPr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200" dirty="0">
                <a:solidFill>
                  <a:srgbClr val="17375E"/>
                </a:solidFill>
              </a:rPr>
              <a:t>                                </a:t>
            </a:r>
            <a:fld id="{EBFF46EE-587A-4886-B66A-F7D6A1C059AA}" type="slidenum">
              <a:rPr lang="ru-RU" altLang="ru-RU" sz="1200">
                <a:solidFill>
                  <a:srgbClr val="17375E"/>
                </a:solidFill>
              </a:rPr>
              <a:pPr algn="ctr"/>
              <a:t>6</a:t>
            </a:fld>
            <a:endParaRPr lang="ru-RU" altLang="ru-RU" sz="1200" dirty="0">
              <a:solidFill>
                <a:srgbClr val="17375E"/>
              </a:solidFill>
            </a:endParaRPr>
          </a:p>
        </p:txBody>
      </p:sp>
      <p:sp>
        <p:nvSpPr>
          <p:cNvPr id="15363" name="Текст 6"/>
          <p:cNvSpPr>
            <a:spLocks noGrp="1"/>
          </p:cNvSpPr>
          <p:nvPr>
            <p:ph type="body" sz="quarter" idx="12"/>
          </p:nvPr>
        </p:nvSpPr>
        <p:spPr bwMode="auto">
          <a:xfrm>
            <a:off x="1065213" y="0"/>
            <a:ext cx="8840787" cy="1052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Опасные производственные объекты АО «ПО «Севмаш»</a:t>
            </a:r>
            <a:endParaRPr lang="ru-RU" altLang="ru-RU" i="1" dirty="0" smtClean="0">
              <a:latin typeface="Arial" charset="0"/>
            </a:endParaRPr>
          </a:p>
        </p:txBody>
      </p:sp>
      <p:pic>
        <p:nvPicPr>
          <p:cNvPr id="15365" name="Рисунок 4" descr="Рисунок4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303213"/>
            <a:ext cx="19081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:\Хабаров\РОСТЕХНАДЗОР\ДОКЛАД 2023\ООТ\2. Цех 6\MVV_55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6" r="8404" b="17474"/>
          <a:stretch/>
        </p:blipFill>
        <p:spPr bwMode="auto">
          <a:xfrm>
            <a:off x="0" y="1021329"/>
            <a:ext cx="2819400" cy="2218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Хабаров\РОСТЕХНАДЗОР\ДОКЛАД 2023\ООТ\3. Металлургия\№ 1528 от 2020.10.09 (2 цех)\Цех 2\_MVV65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5" r="22786"/>
          <a:stretch/>
        </p:blipFill>
        <p:spPr bwMode="auto">
          <a:xfrm>
            <a:off x="183396" y="3038849"/>
            <a:ext cx="2826246" cy="3817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Хабаров\РОСТЕХНАДЗОР\ДОКЛАД 2023\ООТ\4. Цех12\Кислородная станция - 2023г\IVO_467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62"/>
          <a:stretch/>
        </p:blipFill>
        <p:spPr bwMode="auto">
          <a:xfrm>
            <a:off x="3601695" y="1068896"/>
            <a:ext cx="5283542" cy="2861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:\Хабаров\РОСТЕХНАДЗОР\ДОКЛАД 2023\ООТ\1. Цех 19\OLEG45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6"/>
          <a:stretch/>
        </p:blipFill>
        <p:spPr bwMode="auto">
          <a:xfrm>
            <a:off x="3009642" y="4249003"/>
            <a:ext cx="3327658" cy="2264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Хабаров\РОСТЕХНАДЗОР\ДОКЛАД 2023\ООТ\1. Цех 19\IVO_039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109" r="25864" b="6672"/>
          <a:stretch/>
        </p:blipFill>
        <p:spPr bwMode="auto">
          <a:xfrm>
            <a:off x="6337300" y="3643289"/>
            <a:ext cx="3619547" cy="2869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6"/>
          <p:cNvSpPr txBox="1">
            <a:spLocks/>
          </p:cNvSpPr>
          <p:nvPr/>
        </p:nvSpPr>
        <p:spPr bwMode="auto">
          <a:xfrm>
            <a:off x="4177507" y="1068896"/>
            <a:ext cx="3871118" cy="52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Tx/>
              <a:buNone/>
              <a:defRPr sz="18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47688" indent="-273050" algn="l" rtl="0" fontAlgn="base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7013" algn="l" rtl="0" fontAlgn="base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5375" indent="-227013" algn="l" rtl="0" fontAlgn="base">
              <a:spcBef>
                <a:spcPts val="400"/>
              </a:spcBef>
              <a:spcAft>
                <a:spcPct val="0"/>
              </a:spcAft>
              <a:buClr>
                <a:srgbClr val="9C0000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227013" algn="l" rtl="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326" indent="-182814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40" indent="-182814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0954" indent="-182814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3770" indent="-182814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Кислородная станция цеха № 12</a:t>
            </a:r>
            <a:endParaRPr lang="ru-RU" altLang="ru-RU" i="1" dirty="0" smtClean="0">
              <a:latin typeface="Arial" charset="0"/>
            </a:endParaRPr>
          </a:p>
        </p:txBody>
      </p:sp>
      <p:sp>
        <p:nvSpPr>
          <p:cNvPr id="13" name="Текст 6"/>
          <p:cNvSpPr txBox="1">
            <a:spLocks/>
          </p:cNvSpPr>
          <p:nvPr/>
        </p:nvSpPr>
        <p:spPr bwMode="auto">
          <a:xfrm>
            <a:off x="6476230" y="5875148"/>
            <a:ext cx="3341686" cy="6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Tx/>
              <a:buNone/>
              <a:defRPr sz="18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47688" indent="-273050" algn="l" rtl="0" fontAlgn="base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7013" algn="l" rtl="0" fontAlgn="base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5375" indent="-227013" algn="l" rtl="0" fontAlgn="base">
              <a:spcBef>
                <a:spcPts val="400"/>
              </a:spcBef>
              <a:spcAft>
                <a:spcPct val="0"/>
              </a:spcAft>
              <a:buClr>
                <a:srgbClr val="9C0000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227013" algn="l" rtl="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326" indent="-182814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40" indent="-182814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0954" indent="-182814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3770" indent="-182814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Площадка базисного склада – склад хлора цеха № 19</a:t>
            </a:r>
            <a:endParaRPr lang="ru-RU" altLang="ru-RU" i="1" dirty="0" smtClean="0">
              <a:latin typeface="Arial" charset="0"/>
            </a:endParaRPr>
          </a:p>
        </p:txBody>
      </p:sp>
      <p:sp>
        <p:nvSpPr>
          <p:cNvPr id="14" name="Текст 6"/>
          <p:cNvSpPr txBox="1">
            <a:spLocks/>
          </p:cNvSpPr>
          <p:nvPr/>
        </p:nvSpPr>
        <p:spPr bwMode="auto">
          <a:xfrm>
            <a:off x="0" y="2499853"/>
            <a:ext cx="2879382" cy="52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Tx/>
              <a:buNone/>
              <a:defRPr sz="18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47688" indent="-273050" algn="l" rtl="0" fontAlgn="base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7013" algn="l" rtl="0" fontAlgn="base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5375" indent="-227013" algn="l" rtl="0" fontAlgn="base">
              <a:spcBef>
                <a:spcPts val="400"/>
              </a:spcBef>
              <a:spcAft>
                <a:spcPct val="0"/>
              </a:spcAft>
              <a:buClr>
                <a:srgbClr val="9C0000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227013" algn="l" rtl="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326" indent="-182814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40" indent="-182814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0954" indent="-182814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3770" indent="-182814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Гальванический цех № 6</a:t>
            </a:r>
            <a:endParaRPr lang="ru-RU" altLang="ru-RU" i="1" dirty="0" smtClean="0">
              <a:latin typeface="Arial" charset="0"/>
            </a:endParaRPr>
          </a:p>
        </p:txBody>
      </p:sp>
      <p:sp>
        <p:nvSpPr>
          <p:cNvPr id="15" name="Текст 6"/>
          <p:cNvSpPr txBox="1">
            <a:spLocks/>
          </p:cNvSpPr>
          <p:nvPr/>
        </p:nvSpPr>
        <p:spPr bwMode="auto">
          <a:xfrm>
            <a:off x="183396" y="6331743"/>
            <a:ext cx="2807471" cy="52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Tx/>
              <a:buNone/>
              <a:defRPr sz="18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47688" indent="-273050" algn="l" rtl="0" fontAlgn="base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7013" algn="l" rtl="0" fontAlgn="base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5375" indent="-227013" algn="l" rtl="0" fontAlgn="base">
              <a:spcBef>
                <a:spcPts val="400"/>
              </a:spcBef>
              <a:spcAft>
                <a:spcPct val="0"/>
              </a:spcAft>
              <a:buClr>
                <a:srgbClr val="9C0000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227013" algn="l" rtl="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326" indent="-182814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40" indent="-182814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0954" indent="-182814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3770" indent="-182814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Сталелитейный цех № 2</a:t>
            </a:r>
            <a:endParaRPr lang="ru-RU" altLang="ru-RU" i="1" dirty="0" smtClean="0">
              <a:latin typeface="Arial" charset="0"/>
            </a:endParaRPr>
          </a:p>
        </p:txBody>
      </p:sp>
      <p:sp>
        <p:nvSpPr>
          <p:cNvPr id="16" name="Текст 6"/>
          <p:cNvSpPr txBox="1">
            <a:spLocks/>
          </p:cNvSpPr>
          <p:nvPr/>
        </p:nvSpPr>
        <p:spPr bwMode="auto">
          <a:xfrm>
            <a:off x="3282821" y="5542358"/>
            <a:ext cx="2781300" cy="10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Tx/>
              <a:buNone/>
              <a:defRPr sz="18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47688" indent="-273050" algn="l" rtl="0" fontAlgn="base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7013" algn="l" rtl="0" fontAlgn="base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5375" indent="-227013" algn="l" rtl="0" fontAlgn="base">
              <a:spcBef>
                <a:spcPts val="400"/>
              </a:spcBef>
              <a:spcAft>
                <a:spcPct val="0"/>
              </a:spcAft>
              <a:buClr>
                <a:srgbClr val="9C0000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227013" algn="l" rtl="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326" indent="-182814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40" indent="-182814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0954" indent="-182814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3770" indent="-182814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Площадка </a:t>
            </a:r>
            <a:r>
              <a:rPr lang="ru-RU" altLang="ru-RU" dirty="0" err="1" smtClean="0">
                <a:latin typeface="Arial" charset="0"/>
              </a:rPr>
              <a:t>хлораторной</a:t>
            </a:r>
            <a:r>
              <a:rPr lang="ru-RU" altLang="ru-RU" dirty="0" smtClean="0">
                <a:latin typeface="Arial" charset="0"/>
              </a:rPr>
              <a:t> станции аэрации (КОС) цеха № 19</a:t>
            </a:r>
            <a:endParaRPr lang="ru-RU" altLang="ru-RU" i="1" dirty="0" smtClean="0"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8048625" y="6519863"/>
            <a:ext cx="18573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9600" tIns="20592" rIns="39600" bIns="20592" anchor="ctr"/>
          <a:lstStyle>
            <a:lvl1pPr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200" dirty="0">
                <a:solidFill>
                  <a:srgbClr val="17375E"/>
                </a:solidFill>
              </a:rPr>
              <a:t>                                </a:t>
            </a:r>
            <a:fld id="{623F0E31-51D1-491C-9E66-9F36EE39588C}" type="slidenum">
              <a:rPr lang="ru-RU" altLang="ru-RU" sz="1200">
                <a:solidFill>
                  <a:srgbClr val="17375E"/>
                </a:solidFill>
              </a:rPr>
              <a:pPr algn="ctr"/>
              <a:t>7</a:t>
            </a:fld>
            <a:endParaRPr lang="ru-RU" altLang="ru-RU" sz="1200" dirty="0">
              <a:solidFill>
                <a:srgbClr val="17375E"/>
              </a:solidFill>
            </a:endParaRPr>
          </a:p>
        </p:txBody>
      </p:sp>
      <p:sp>
        <p:nvSpPr>
          <p:cNvPr id="12291" name="Текст 6"/>
          <p:cNvSpPr>
            <a:spLocks noGrp="1"/>
          </p:cNvSpPr>
          <p:nvPr>
            <p:ph type="body" sz="quarter" idx="12"/>
          </p:nvPr>
        </p:nvSpPr>
        <p:spPr bwMode="auto">
          <a:xfrm>
            <a:off x="1065213" y="0"/>
            <a:ext cx="8840787" cy="1052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Количество технических устройств АО «ПО «Севмаш»,</a:t>
            </a:r>
          </a:p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подлежащих учёту в Ростехнадзоре</a:t>
            </a:r>
          </a:p>
        </p:txBody>
      </p:sp>
      <p:pic>
        <p:nvPicPr>
          <p:cNvPr id="12367" name="Рисунок 73" descr="Рисунок4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303213"/>
            <a:ext cx="19081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4" name="Диаграмма 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352987"/>
              </p:ext>
            </p:extLst>
          </p:nvPr>
        </p:nvGraphicFramePr>
        <p:xfrm>
          <a:off x="888697" y="1177117"/>
          <a:ext cx="8194159" cy="5358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8048625" y="6535738"/>
            <a:ext cx="18573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9600" tIns="20592" rIns="39600" bIns="20592" anchor="ctr"/>
          <a:lstStyle>
            <a:lvl1pPr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71563"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715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96850" algn="l"/>
                <a:tab pos="393700" algn="l"/>
                <a:tab pos="592138" algn="l"/>
                <a:tab pos="788988" algn="l"/>
                <a:tab pos="987425" algn="l"/>
                <a:tab pos="1184275" algn="l"/>
                <a:tab pos="1382713" algn="l"/>
                <a:tab pos="1579563" algn="l"/>
                <a:tab pos="1778000" algn="l"/>
                <a:tab pos="1974850" algn="l"/>
                <a:tab pos="2173288" algn="l"/>
                <a:tab pos="2370138" algn="l"/>
                <a:tab pos="2568575" algn="l"/>
                <a:tab pos="2765425" algn="l"/>
                <a:tab pos="2963863" algn="l"/>
                <a:tab pos="3160713" algn="l"/>
                <a:tab pos="3359150" algn="l"/>
                <a:tab pos="3556000" algn="l"/>
                <a:tab pos="3754438" algn="l"/>
                <a:tab pos="39512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200">
                <a:solidFill>
                  <a:srgbClr val="17375E"/>
                </a:solidFill>
              </a:rPr>
              <a:t>                                </a:t>
            </a:r>
            <a:fld id="{D10D25D1-0814-4214-95B5-A96AD209F2F6}" type="slidenum">
              <a:rPr lang="ru-RU" altLang="ru-RU" sz="1200">
                <a:solidFill>
                  <a:srgbClr val="17375E"/>
                </a:solidFill>
              </a:rPr>
              <a:pPr algn="ctr"/>
              <a:t>8</a:t>
            </a:fld>
            <a:endParaRPr lang="ru-RU" altLang="ru-RU" sz="1200">
              <a:solidFill>
                <a:srgbClr val="17375E"/>
              </a:solidFill>
            </a:endParaRPr>
          </a:p>
        </p:txBody>
      </p:sp>
      <p:sp>
        <p:nvSpPr>
          <p:cNvPr id="13315" name="Текст 6"/>
          <p:cNvSpPr>
            <a:spLocks noGrp="1"/>
          </p:cNvSpPr>
          <p:nvPr>
            <p:ph type="body" sz="quarter" idx="12"/>
          </p:nvPr>
        </p:nvSpPr>
        <p:spPr bwMode="auto">
          <a:xfrm>
            <a:off x="1065213" y="0"/>
            <a:ext cx="8840787" cy="1052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Технические устройства на ОПО АО «ПО «Севмаш»</a:t>
            </a:r>
          </a:p>
        </p:txBody>
      </p:sp>
      <p:pic>
        <p:nvPicPr>
          <p:cNvPr id="13317" name="Рисунок 4" descr="Рисунок4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303213"/>
            <a:ext cx="19081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Хабаров\РОСТЕХНАДЗОР\ДОКЛАД 2023\ООТ\5. Краны\POZD0954   ЭК № 1857 от 23.08.20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2" t="5034" r="16666"/>
          <a:stretch/>
        </p:blipFill>
        <p:spPr bwMode="auto">
          <a:xfrm>
            <a:off x="-1" y="1023937"/>
            <a:ext cx="2514601" cy="512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Хабаров\РОСТЕХНАДЗОР\ДОКЛАД 2023\ООТ\2. Цех 6\№ 1497 от 25.08.2020 Цех № 6\MVV_46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880" y="1023937"/>
            <a:ext cx="3941566" cy="2413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Хабаров\РОСТЕХНАДЗОР\ДОКЛАД 2023\ООТ\4. Цех12\Оборудование станции сжиженного газа 20.01.2023 (17) Кундывус\KUND289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17"/>
          <a:stretch/>
        </p:blipFill>
        <p:spPr bwMode="auto">
          <a:xfrm>
            <a:off x="2514600" y="3432289"/>
            <a:ext cx="3925846" cy="341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Хабаров\РОСТЕХНАДЗОР\ДОКЛАД 2023\ООТ\4. Цех12\№ 1546 от 2020.11.19  (12 цех) Аргоновая станция\IVO_95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46" y="1172145"/>
            <a:ext cx="3465554" cy="5198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6"/>
          <p:cNvSpPr txBox="1">
            <a:spLocks/>
          </p:cNvSpPr>
          <p:nvPr/>
        </p:nvSpPr>
        <p:spPr bwMode="auto">
          <a:xfrm>
            <a:off x="-1" y="5497778"/>
            <a:ext cx="2498881" cy="6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Tx/>
              <a:buNone/>
              <a:defRPr sz="18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47688" indent="-273050" algn="l" rtl="0" fontAlgn="base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7013" algn="l" rtl="0" fontAlgn="base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5375" indent="-227013" algn="l" rtl="0" fontAlgn="base">
              <a:spcBef>
                <a:spcPts val="400"/>
              </a:spcBef>
              <a:spcAft>
                <a:spcPct val="0"/>
              </a:spcAft>
              <a:buClr>
                <a:srgbClr val="9C0000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227013" algn="l" rtl="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326" indent="-182814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40" indent="-182814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0954" indent="-182814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3770" indent="-182814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Подъёмные сооружения - 461 ед.</a:t>
            </a:r>
          </a:p>
        </p:txBody>
      </p:sp>
      <p:sp>
        <p:nvSpPr>
          <p:cNvPr id="11" name="Текст 6"/>
          <p:cNvSpPr txBox="1">
            <a:spLocks/>
          </p:cNvSpPr>
          <p:nvPr/>
        </p:nvSpPr>
        <p:spPr bwMode="auto">
          <a:xfrm>
            <a:off x="2576094" y="2644156"/>
            <a:ext cx="3802858" cy="6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Tx/>
              <a:buNone/>
              <a:defRPr sz="18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47688" indent="-273050" algn="l" rtl="0" fontAlgn="base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7013" algn="l" rtl="0" fontAlgn="base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5375" indent="-227013" algn="l" rtl="0" fontAlgn="base">
              <a:spcBef>
                <a:spcPts val="400"/>
              </a:spcBef>
              <a:spcAft>
                <a:spcPct val="0"/>
              </a:spcAft>
              <a:buClr>
                <a:srgbClr val="9C0000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227013" algn="l" rtl="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326" indent="-182814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40" indent="-182814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0954" indent="-182814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3770" indent="-182814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Технические устройства с химически опасными веществами – 44 ед.</a:t>
            </a:r>
          </a:p>
        </p:txBody>
      </p:sp>
      <p:sp>
        <p:nvSpPr>
          <p:cNvPr id="12" name="Текст 6"/>
          <p:cNvSpPr txBox="1">
            <a:spLocks/>
          </p:cNvSpPr>
          <p:nvPr/>
        </p:nvSpPr>
        <p:spPr bwMode="auto">
          <a:xfrm>
            <a:off x="2568234" y="3584413"/>
            <a:ext cx="3802858" cy="6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Tx/>
              <a:buNone/>
              <a:defRPr sz="18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47688" indent="-273050" algn="l" rtl="0" fontAlgn="base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7013" algn="l" rtl="0" fontAlgn="base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5375" indent="-227013" algn="l" rtl="0" fontAlgn="base">
              <a:spcBef>
                <a:spcPts val="400"/>
              </a:spcBef>
              <a:spcAft>
                <a:spcPct val="0"/>
              </a:spcAft>
              <a:buClr>
                <a:srgbClr val="9C0000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227013" algn="l" rtl="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326" indent="-182814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40" indent="-182814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0954" indent="-182814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3770" indent="-182814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Общая протяжённость трубопроводов с различными средами около 28 км</a:t>
            </a:r>
          </a:p>
        </p:txBody>
      </p:sp>
      <p:sp>
        <p:nvSpPr>
          <p:cNvPr id="13" name="Текст 6"/>
          <p:cNvSpPr txBox="1">
            <a:spLocks/>
          </p:cNvSpPr>
          <p:nvPr/>
        </p:nvSpPr>
        <p:spPr bwMode="auto">
          <a:xfrm>
            <a:off x="6371092" y="5481428"/>
            <a:ext cx="3534908" cy="8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76000"/>
              <a:buFontTx/>
              <a:buNone/>
              <a:defRPr sz="18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47688" indent="-273050" algn="l" rtl="0" fontAlgn="base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7013" algn="l" rtl="0" fontAlgn="base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5375" indent="-227013" algn="l" rtl="0" fontAlgn="base">
              <a:spcBef>
                <a:spcPts val="400"/>
              </a:spcBef>
              <a:spcAft>
                <a:spcPct val="0"/>
              </a:spcAft>
              <a:buClr>
                <a:srgbClr val="9C0000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227013" algn="l" rtl="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326" indent="-182814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140" indent="-182814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0954" indent="-182814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3770" indent="-182814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Оборудование, работающее под избыточным давлением – около 400 ед.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2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fld id="{1B89B604-AE54-48CF-A953-5A7B77E9CEF6}" type="slidenum">
              <a:rPr lang="ru-RU" altLang="ru-RU"/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altLang="ru-RU"/>
          </a:p>
        </p:txBody>
      </p:sp>
      <p:sp>
        <p:nvSpPr>
          <p:cNvPr id="14339" name="Текст 6"/>
          <p:cNvSpPr>
            <a:spLocks noGrp="1"/>
          </p:cNvSpPr>
          <p:nvPr>
            <p:ph type="body" sz="quarter" idx="12"/>
          </p:nvPr>
        </p:nvSpPr>
        <p:spPr bwMode="auto">
          <a:xfrm>
            <a:off x="1065213" y="0"/>
            <a:ext cx="8840787" cy="1052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Организационная структура производственного контроля</a:t>
            </a:r>
          </a:p>
          <a:p>
            <a:pPr>
              <a:spcBef>
                <a:spcPct val="0"/>
              </a:spcBef>
            </a:pPr>
            <a:r>
              <a:rPr lang="ru-RU" altLang="ru-RU" dirty="0" smtClean="0">
                <a:latin typeface="Arial" charset="0"/>
              </a:rPr>
              <a:t>в АО «ПО «Севмаш»</a:t>
            </a:r>
          </a:p>
        </p:txBody>
      </p:sp>
      <p:pic>
        <p:nvPicPr>
          <p:cNvPr id="14557" name="Рисунок 250" descr="Рисунок4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303213"/>
            <a:ext cx="19081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79" name="Picture 443" descr="C:\Users\Ot2225\Desktop\лиц\Стр-ра ПК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4303" r="4157" b="23300"/>
          <a:stretch/>
        </p:blipFill>
        <p:spPr bwMode="auto">
          <a:xfrm>
            <a:off x="0" y="1116011"/>
            <a:ext cx="9905999" cy="55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ОСК">
      <a:dk1>
        <a:srgbClr val="000000"/>
      </a:dk1>
      <a:lt1>
        <a:srgbClr val="FFFFFF"/>
      </a:lt1>
      <a:dk2>
        <a:srgbClr val="28435A"/>
      </a:dk2>
      <a:lt2>
        <a:srgbClr val="F2F2F2"/>
      </a:lt2>
      <a:accent1>
        <a:srgbClr val="D00000"/>
      </a:accent1>
      <a:accent2>
        <a:srgbClr val="B20000"/>
      </a:accent2>
      <a:accent3>
        <a:srgbClr val="CECECE"/>
      </a:accent3>
      <a:accent4>
        <a:srgbClr val="858585"/>
      </a:accent4>
      <a:accent5>
        <a:srgbClr val="606060"/>
      </a:accent5>
      <a:accent6>
        <a:srgbClr val="161616"/>
      </a:accent6>
      <a:hlink>
        <a:srgbClr val="0070C0"/>
      </a:hlink>
      <a:folHlink>
        <a:srgbClr val="B2B2B2"/>
      </a:folHlink>
    </a:clrScheme>
    <a:fontScheme name="Другая 5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ОСК Шаблон презентации - НОВЫЙ 2" id="{82E28739-6947-43BB-8F85-D1E1EF73D929}" vid="{0FDE63A4-A2B2-485D-A1E1-DA970238168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37244</TotalTime>
  <Words>317</Words>
  <Application>Microsoft Office PowerPoint</Application>
  <PresentationFormat>Лист A4 (210x297 мм)</PresentationFormat>
  <Paragraphs>74</Paragraphs>
  <Slides>16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Начальная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Кузнецов Алексей Игоревич</dc:creator>
  <cp:lastModifiedBy>ot2225</cp:lastModifiedBy>
  <cp:revision>2077</cp:revision>
  <cp:lastPrinted>2023-01-25T13:13:50Z</cp:lastPrinted>
  <dcterms:modified xsi:type="dcterms:W3CDTF">2023-09-06T09:16:47Z</dcterms:modified>
</cp:coreProperties>
</file>